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74" r:id="rId6"/>
    <p:sldId id="273" r:id="rId7"/>
    <p:sldId id="277" r:id="rId8"/>
    <p:sldId id="275" r:id="rId9"/>
    <p:sldId id="264" r:id="rId10"/>
    <p:sldId id="265" r:id="rId11"/>
    <p:sldId id="266" r:id="rId12"/>
    <p:sldId id="267" r:id="rId13"/>
    <p:sldId id="268" r:id="rId14"/>
    <p:sldId id="26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854" y="1300785"/>
            <a:ext cx="11850130" cy="2509213"/>
          </a:xfrm>
        </p:spPr>
        <p:txBody>
          <a:bodyPr>
            <a:normAutofit/>
          </a:bodyPr>
          <a:lstStyle/>
          <a:p>
            <a:r>
              <a:rPr lang="en-US" sz="8800" dirty="0" smtClean="0"/>
              <a:t>Let's LEARN statistics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 guide to T-testing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47" y="3326"/>
            <a:ext cx="3259653" cy="2742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8" y="3689519"/>
            <a:ext cx="2835876" cy="2835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5" y="104784"/>
            <a:ext cx="2192362" cy="2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900" dirty="0"/>
              <a:t>Step 2: Specify a level of </a:t>
            </a:r>
            <a:r>
              <a:rPr lang="en-US" sz="4900" dirty="0" smtClean="0"/>
              <a:t>significance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is known as </a:t>
            </a:r>
            <a:r>
              <a:rPr lang="en-US" sz="4000" dirty="0" smtClean="0"/>
              <a:t>setting an alpha</a:t>
            </a:r>
            <a:endParaRPr lang="en-US" sz="4000" dirty="0"/>
          </a:p>
          <a:p>
            <a:r>
              <a:rPr lang="en-US" sz="4000" dirty="0" smtClean="0"/>
              <a:t>levels </a:t>
            </a:r>
            <a:r>
              <a:rPr lang="en-US" sz="4000" dirty="0"/>
              <a:t>are 0.01, 0.05, and 0.10. </a:t>
            </a:r>
            <a:endParaRPr lang="en-US" sz="4000" dirty="0" smtClean="0"/>
          </a:p>
          <a:p>
            <a:r>
              <a:rPr lang="en-US" sz="4000" dirty="0" smtClean="0"/>
              <a:t>The </a:t>
            </a:r>
            <a:r>
              <a:rPr lang="en-US" sz="4000" dirty="0"/>
              <a:t>most common level is </a:t>
            </a:r>
            <a:r>
              <a:rPr lang="en-US" sz="4000" dirty="0" smtClean="0"/>
              <a:t>0.05.</a:t>
            </a:r>
          </a:p>
        </p:txBody>
      </p:sp>
    </p:spTree>
    <p:extLst>
      <p:ext uri="{BB962C8B-B14F-4D97-AF65-F5344CB8AC3E}">
        <p14:creationId xmlns:p14="http://schemas.microsoft.com/office/powerpoint/2010/main" val="130677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Step 3: Calculate </a:t>
            </a:r>
            <a:r>
              <a:rPr lang="en-US" sz="5400" dirty="0" smtClean="0"/>
              <a:t>point estimate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point </a:t>
            </a:r>
            <a:r>
              <a:rPr lang="en-US" sz="4000" dirty="0"/>
              <a:t>estimate will </a:t>
            </a:r>
            <a:r>
              <a:rPr lang="en-US" sz="4000" dirty="0" smtClean="0"/>
              <a:t>typically be </a:t>
            </a:r>
            <a:r>
              <a:rPr lang="en-US" sz="4000" dirty="0"/>
              <a:t>your sample </a:t>
            </a:r>
            <a:r>
              <a:rPr lang="en-US" sz="4000" dirty="0" smtClean="0"/>
              <a:t>mean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781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6000" dirty="0"/>
              <a:t>Step 4: </a:t>
            </a:r>
            <a:r>
              <a:rPr lang="en-US" sz="6000" dirty="0" smtClean="0"/>
              <a:t>Calculate test statistic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4400" dirty="0" smtClean="0"/>
              <a:t>z </a:t>
            </a:r>
            <a:r>
              <a:rPr lang="en-US" sz="4400" dirty="0"/>
              <a:t>= (x-bar - mu) / </a:t>
            </a:r>
            <a:r>
              <a:rPr lang="en-US" sz="4400" dirty="0" smtClean="0"/>
              <a:t>(sigma/</a:t>
            </a:r>
            <a:r>
              <a:rPr lang="en-US" sz="4400" dirty="0" err="1" smtClean="0"/>
              <a:t>sqrt</a:t>
            </a:r>
            <a:r>
              <a:rPr lang="en-US" sz="4400" dirty="0" smtClean="0"/>
              <a:t>(n))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3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/>
              <a:t>Step 5: Find your </a:t>
            </a:r>
            <a:r>
              <a:rPr lang="en-US" sz="5400" dirty="0" smtClean="0"/>
              <a:t>p-value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97210"/>
            <a:ext cx="10363826" cy="4176583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</a:t>
            </a:r>
            <a:r>
              <a:rPr lang="en-US" sz="3600" dirty="0"/>
              <a:t>probability of finding the observed, or more extreme, results when the null hypothesis (H </a:t>
            </a:r>
            <a:r>
              <a:rPr lang="en-US" sz="3600" baseline="-25000" dirty="0"/>
              <a:t>0</a:t>
            </a:r>
            <a:r>
              <a:rPr lang="en-US" sz="3600" dirty="0"/>
              <a:t>) of a study question is true</a:t>
            </a:r>
          </a:p>
        </p:txBody>
      </p:sp>
    </p:spTree>
    <p:extLst>
      <p:ext uri="{BB962C8B-B14F-4D97-AF65-F5344CB8AC3E}">
        <p14:creationId xmlns:p14="http://schemas.microsoft.com/office/powerpoint/2010/main" val="171717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200" dirty="0" smtClean="0"/>
              <a:t>If p </a:t>
            </a:r>
            <a:r>
              <a:rPr lang="en-US" sz="5200" dirty="0"/>
              <a:t>value &lt; pre-determined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reject the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400" dirty="0"/>
                  <a:t>)</a:t>
                </a:r>
              </a:p>
              <a:p>
                <a:r>
                  <a:rPr lang="en-US" sz="4400" dirty="0"/>
                  <a:t>accept the 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4400" dirty="0" smtClean="0"/>
                  <a:t>)</a:t>
                </a:r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2176" t="-1423" r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 smtClean="0"/>
              <a:t>If p </a:t>
            </a:r>
            <a:r>
              <a:rPr lang="en-US" sz="5200" dirty="0"/>
              <a:t>value &gt;</a:t>
            </a:r>
            <a:r>
              <a:rPr lang="en-US" sz="5200" dirty="0" smtClean="0"/>
              <a:t> </a:t>
            </a:r>
            <a:r>
              <a:rPr lang="en-US" sz="5200" dirty="0"/>
              <a:t>pre-determined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 smtClean="0"/>
                  <a:t>FAIL TO REJECT the </a:t>
                </a:r>
                <a:r>
                  <a:rPr lang="en-US" sz="4400" dirty="0"/>
                  <a:t>null </a:t>
                </a:r>
                <a:r>
                  <a:rPr lang="en-US" sz="4400" dirty="0" smtClean="0"/>
                  <a:t>hypothesis </a:t>
                </a:r>
                <a:r>
                  <a:rPr lang="en-US" sz="4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400" dirty="0" smtClean="0"/>
                  <a:t>)</a:t>
                </a:r>
              </a:p>
              <a:p>
                <a:r>
                  <a:rPr lang="en-US" sz="4400" dirty="0" smtClean="0"/>
                  <a:t>reject </a:t>
                </a:r>
                <a:r>
                  <a:rPr lang="en-US" sz="4400" dirty="0"/>
                  <a:t>the alternative </a:t>
                </a:r>
                <a:r>
                  <a:rPr lang="en-US" sz="4400" dirty="0" smtClean="0"/>
                  <a:t>hypothesis </a:t>
                </a:r>
                <a:r>
                  <a:rPr lang="en-US" sz="4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4400" i="1">
                            <a:latin typeface="Cambria Math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4400" dirty="0" smtClean="0"/>
                  <a:t>)</a:t>
                </a:r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2176" t="-1423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25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Normal Distribution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two </a:t>
            </a:r>
            <a:r>
              <a:rPr lang="en-US" sz="3200" dirty="0"/>
              <a:t>parameters: </a:t>
            </a:r>
            <a:endParaRPr lang="en-US" sz="3200" dirty="0" smtClean="0"/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population mean and the population standard deviation. </a:t>
            </a:r>
            <a:endParaRPr lang="en-US" sz="2800" dirty="0" smtClean="0"/>
          </a:p>
          <a:p>
            <a:pPr lvl="1"/>
            <a:r>
              <a:rPr lang="en-US" sz="2800" dirty="0" smtClean="0"/>
              <a:t>If </a:t>
            </a:r>
            <a:r>
              <a:rPr lang="en-US" sz="2800" dirty="0"/>
              <a:t>a variable follows a Normal distribution exactly, its mean, median, and mode will all be equal.</a:t>
            </a:r>
          </a:p>
        </p:txBody>
      </p:sp>
    </p:spTree>
    <p:extLst>
      <p:ext uri="{BB962C8B-B14F-4D97-AF65-F5344CB8AC3E}">
        <p14:creationId xmlns:p14="http://schemas.microsoft.com/office/powerpoint/2010/main" val="143044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83" y="1625002"/>
            <a:ext cx="9214340" cy="52329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/>
              <a:t>The 68-95-99.7 Rule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5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Z-Score</a:t>
            </a:r>
            <a:endParaRPr lang="en-US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6400" dirty="0" smtClean="0"/>
              <a:t>measures </a:t>
            </a:r>
            <a:r>
              <a:rPr lang="en-US" sz="6400" dirty="0"/>
              <a:t>how many standard deviations an </a:t>
            </a:r>
            <a:r>
              <a:rPr lang="en-US" sz="6400" dirty="0" smtClean="0"/>
              <a:t>observation is </a:t>
            </a:r>
            <a:r>
              <a:rPr lang="en-US" sz="6400" dirty="0"/>
              <a:t>from the population mean</a:t>
            </a:r>
            <a:r>
              <a:rPr lang="en-US" sz="6400" dirty="0" smtClean="0"/>
              <a:t>.</a:t>
            </a:r>
          </a:p>
          <a:p>
            <a:r>
              <a:rPr lang="en-US" sz="6400" dirty="0" err="1"/>
              <a:t>z_i</a:t>
            </a:r>
            <a:r>
              <a:rPr lang="en-US" sz="6400" dirty="0"/>
              <a:t> = (</a:t>
            </a:r>
            <a:r>
              <a:rPr lang="en-US" sz="6400" dirty="0" err="1"/>
              <a:t>x_i</a:t>
            </a:r>
            <a:r>
              <a:rPr lang="en-US" sz="6400" dirty="0"/>
              <a:t> - [population mean of x]) / [standard deviation of x</a:t>
            </a:r>
            <a:r>
              <a:rPr lang="en-US" sz="6400" dirty="0" smtClean="0"/>
              <a:t>]</a:t>
            </a:r>
          </a:p>
          <a:p>
            <a:pPr marL="0" indent="0">
              <a:buNone/>
            </a:pPr>
            <a:endParaRPr lang="en-US" sz="6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4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T-score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15297"/>
            <a:ext cx="10363826" cy="4782065"/>
          </a:xfrm>
        </p:spPr>
        <p:txBody>
          <a:bodyPr>
            <a:noAutofit/>
          </a:bodyPr>
          <a:lstStyle/>
          <a:p>
            <a:r>
              <a:rPr lang="en-US" sz="2800" dirty="0" smtClean="0"/>
              <a:t>Used when we have a sample of the population</a:t>
            </a:r>
          </a:p>
          <a:p>
            <a:r>
              <a:rPr lang="en-US" sz="2800" dirty="0"/>
              <a:t>assumes that the population standard deviation is </a:t>
            </a:r>
            <a:r>
              <a:rPr lang="en-US" sz="2800" dirty="0" smtClean="0"/>
              <a:t>unknown</a:t>
            </a:r>
          </a:p>
          <a:p>
            <a:r>
              <a:rPr lang="en-US" sz="2800" dirty="0" smtClean="0"/>
              <a:t>T = [sample </a:t>
            </a:r>
            <a:r>
              <a:rPr lang="en-US" sz="2800" dirty="0"/>
              <a:t>mean] +/- [t multiplier] * [s/</a:t>
            </a:r>
            <a:r>
              <a:rPr lang="en-US" sz="2800" dirty="0" err="1"/>
              <a:t>sqrt</a:t>
            </a:r>
            <a:r>
              <a:rPr lang="en-US" sz="2800" dirty="0"/>
              <a:t>(n</a:t>
            </a:r>
            <a:r>
              <a:rPr lang="en-US" sz="2800" dirty="0" smtClean="0"/>
              <a:t>)]</a:t>
            </a:r>
          </a:p>
          <a:p>
            <a:r>
              <a:rPr lang="en-US" sz="2800" dirty="0" smtClean="0"/>
              <a:t>s </a:t>
            </a:r>
            <a:r>
              <a:rPr lang="en-US" sz="2800" dirty="0"/>
              <a:t>is the </a:t>
            </a:r>
            <a:r>
              <a:rPr lang="en-US" sz="2800" b="1" dirty="0"/>
              <a:t>sample</a:t>
            </a:r>
            <a:r>
              <a:rPr lang="en-US" sz="2800" dirty="0"/>
              <a:t> standard deviation and the t-multiplier changes based on both the confidence level and the sample size n.</a:t>
            </a:r>
          </a:p>
        </p:txBody>
      </p:sp>
    </p:spTree>
    <p:extLst>
      <p:ext uri="{BB962C8B-B14F-4D97-AF65-F5344CB8AC3E}">
        <p14:creationId xmlns:p14="http://schemas.microsoft.com/office/powerpoint/2010/main" val="124914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Confidence </a:t>
            </a:r>
            <a:r>
              <a:rPr lang="en-US" sz="5400" dirty="0" smtClean="0"/>
              <a:t>Intervals</a:t>
            </a:r>
            <a:endParaRPr lang="en-US" sz="54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0478427"/>
              </p:ext>
            </p:extLst>
          </p:nvPr>
        </p:nvGraphicFramePr>
        <p:xfrm>
          <a:off x="913775" y="2360140"/>
          <a:ext cx="6796900" cy="264907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041401"/>
                <a:gridCol w="2755499"/>
              </a:tblGrid>
              <a:tr h="728834">
                <a:tc>
                  <a:txBody>
                    <a:bodyPr/>
                    <a:lstStyle/>
                    <a:p>
                      <a:r>
                        <a:rPr lang="en-US" sz="3600" kern="1200" dirty="0" smtClean="0">
                          <a:effectLst/>
                        </a:rPr>
                        <a:t>Confidence Interval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kern="1200" dirty="0" smtClean="0">
                          <a:effectLst/>
                        </a:rPr>
                        <a:t>Alpha</a:t>
                      </a:r>
                      <a:endParaRPr lang="en-US" sz="3600" dirty="0"/>
                    </a:p>
                  </a:txBody>
                  <a:tcPr/>
                </a:tc>
              </a:tr>
              <a:tr h="425735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3600" b="0" i="0" kern="120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3600" dirty="0"/>
                    </a:p>
                  </a:txBody>
                  <a:tcPr/>
                </a:tc>
              </a:tr>
              <a:tr h="386161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95%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  <a:endParaRPr lang="en-US" sz="3600" dirty="0"/>
                    </a:p>
                  </a:txBody>
                  <a:tcPr/>
                </a:tc>
              </a:tr>
              <a:tr h="425735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99%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US" sz="3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39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497091"/>
            <a:ext cx="9880562" cy="57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Hypothesis Testing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600" dirty="0"/>
                  <a:t>A hypothesis test is a statistical test that is used to determine whether there is enough evidence in a sample of data to infer that a certain condition is true for the entire population. </a:t>
                </a:r>
                <a:endParaRPr lang="en-US" sz="2600" dirty="0" smtClean="0"/>
              </a:p>
              <a:p>
                <a:r>
                  <a:rPr lang="en-US" sz="2600" dirty="0" smtClean="0"/>
                  <a:t>examines </a:t>
                </a:r>
                <a:r>
                  <a:rPr lang="en-US" sz="2600" dirty="0"/>
                  <a:t>two opposing hypotheses about a population: </a:t>
                </a:r>
                <a:endParaRPr lang="en-US" sz="2600" dirty="0" smtClean="0"/>
              </a:p>
              <a:p>
                <a:pPr lvl="1"/>
                <a:r>
                  <a:rPr lang="en-US" sz="2600" dirty="0" smtClean="0"/>
                  <a:t>the </a:t>
                </a:r>
                <a:r>
                  <a:rPr lang="en-US" sz="2600" dirty="0"/>
                  <a:t>null </a:t>
                </a:r>
                <a:r>
                  <a:rPr lang="en-US" sz="2600" dirty="0" smtClean="0"/>
                  <a:t>hypothesis </a:t>
                </a:r>
                <a:r>
                  <a:rPr lang="en-US" sz="2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600" b="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 smtClean="0"/>
                  <a:t>)</a:t>
                </a:r>
                <a:r>
                  <a:rPr lang="en-US" sz="2600" dirty="0"/>
                  <a:t> and the alternative </a:t>
                </a:r>
                <a:r>
                  <a:rPr lang="en-US" sz="2600" dirty="0" smtClean="0"/>
                  <a:t>hypothesis </a:t>
                </a:r>
                <a:r>
                  <a:rPr lang="en-US" sz="2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600" b="0" i="1">
                            <a:latin typeface="Cambria Math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600" dirty="0" smtClean="0"/>
                  <a:t>).</a:t>
                </a:r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941" t="-178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59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Step 1</a:t>
            </a:r>
            <a:r>
              <a:rPr lang="en-US" sz="5400" dirty="0" smtClean="0"/>
              <a:t>: Define the Hypothesis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H_0</a:t>
            </a:r>
            <a:r>
              <a:rPr lang="en-US" sz="2800" dirty="0"/>
              <a:t>: </a:t>
            </a:r>
            <a:r>
              <a:rPr lang="en-US" sz="2800" dirty="0" smtClean="0"/>
              <a:t>mean </a:t>
            </a:r>
            <a:r>
              <a:rPr lang="en-US" sz="2800" dirty="0"/>
              <a:t>&gt;= </a:t>
            </a:r>
            <a:r>
              <a:rPr lang="en-US" sz="2800" dirty="0" smtClean="0"/>
              <a:t>Median</a:t>
            </a:r>
          </a:p>
          <a:p>
            <a:r>
              <a:rPr lang="en-US" sz="2800" dirty="0" smtClean="0"/>
              <a:t>H_A</a:t>
            </a:r>
            <a:r>
              <a:rPr lang="en-US" sz="2800" dirty="0"/>
              <a:t>: </a:t>
            </a:r>
            <a:r>
              <a:rPr lang="en-US" sz="2800" dirty="0" smtClean="0"/>
              <a:t>mean </a:t>
            </a:r>
            <a:r>
              <a:rPr lang="en-US" sz="2800" dirty="0"/>
              <a:t>&lt; </a:t>
            </a:r>
            <a:r>
              <a:rPr lang="en-US" sz="2800" dirty="0" smtClean="0"/>
              <a:t>median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607119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244</TotalTime>
  <Words>263</Words>
  <Application>Microsoft Macintosh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Tw Cen MT</vt:lpstr>
      <vt:lpstr>Droplet</vt:lpstr>
      <vt:lpstr>Let's LEARN statistics</vt:lpstr>
      <vt:lpstr>Normal Distribution</vt:lpstr>
      <vt:lpstr>The 68-95-99.7 Rule </vt:lpstr>
      <vt:lpstr>Z-Score</vt:lpstr>
      <vt:lpstr>T-score</vt:lpstr>
      <vt:lpstr>Confidence Intervals</vt:lpstr>
      <vt:lpstr>PowerPoint Presentation</vt:lpstr>
      <vt:lpstr>Hypothesis Testing</vt:lpstr>
      <vt:lpstr>Step 1: Define the Hypothesis </vt:lpstr>
      <vt:lpstr>Step 2: Specify a level of significance </vt:lpstr>
      <vt:lpstr>Step 3: Calculate point estimate</vt:lpstr>
      <vt:lpstr>Step 4: Calculate test statistic </vt:lpstr>
      <vt:lpstr>Step 5: Find your p-value </vt:lpstr>
      <vt:lpstr>If p value &lt; pre-determined alpha</vt:lpstr>
      <vt:lpstr>If p value &gt; pre-determined alpha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Let's LEARN statistics</dc:title>
  <dc:creator>David Ortiz</dc:creator>
  <cp:lastModifiedBy>David Ortiz</cp:lastModifiedBy>
  <cp:revision>19</cp:revision>
  <dcterms:created xsi:type="dcterms:W3CDTF">2017-03-30T01:56:21Z</dcterms:created>
  <dcterms:modified xsi:type="dcterms:W3CDTF">2017-05-24T17:39:30Z</dcterms:modified>
</cp:coreProperties>
</file>